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57" r:id="rId4"/>
    <p:sldId id="258" r:id="rId5"/>
    <p:sldId id="261" r:id="rId6"/>
    <p:sldId id="259" r:id="rId7"/>
    <p:sldId id="273" r:id="rId8"/>
    <p:sldId id="274" r:id="rId9"/>
    <p:sldId id="275"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9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7F64F66-6D39-5F40-B4F7-6088D1D3AED7}" type="datetimeFigureOut">
              <a:rPr lang="en-US" smtClean="0"/>
              <a:pPr/>
              <a:t>8/22/16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8D4CA90-FFAD-EC4C-A3E8-EED97E82CF1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F64F66-6D39-5F40-B4F7-6088D1D3AED7}" type="datetimeFigureOut">
              <a:rPr lang="en-US" smtClean="0"/>
              <a:pPr/>
              <a:t>8/22/16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D4CA90-FFAD-EC4C-A3E8-EED97E82CF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7F64F66-6D39-5F40-B4F7-6088D1D3AED7}" type="datetimeFigureOut">
              <a:rPr lang="en-US" smtClean="0"/>
              <a:pPr/>
              <a:t>8/22/16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98D4CA90-FFAD-EC4C-A3E8-EED97E82CF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F64F66-6D39-5F40-B4F7-6088D1D3AED7}" type="datetimeFigureOut">
              <a:rPr lang="en-US" smtClean="0"/>
              <a:pPr/>
              <a:t>8/22/16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8D4CA90-FFAD-EC4C-A3E8-EED97E82CF19}"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7F64F66-6D39-5F40-B4F7-6088D1D3AED7}" type="datetimeFigureOut">
              <a:rPr lang="en-US" smtClean="0"/>
              <a:pPr/>
              <a:t>8/22/16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8D4CA90-FFAD-EC4C-A3E8-EED97E82CF19}"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7F64F66-6D39-5F40-B4F7-6088D1D3AED7}" type="datetimeFigureOut">
              <a:rPr lang="en-US" smtClean="0"/>
              <a:pPr/>
              <a:t>8/22/16</a:t>
            </a:fld>
            <a:endParaRPr lang="en-US" dirty="0"/>
          </a:p>
        </p:txBody>
      </p:sp>
      <p:sp>
        <p:nvSpPr>
          <p:cNvPr id="10" name="Slide Number Placeholder 9"/>
          <p:cNvSpPr>
            <a:spLocks noGrp="1"/>
          </p:cNvSpPr>
          <p:nvPr>
            <p:ph type="sldNum" sz="quarter" idx="16"/>
          </p:nvPr>
        </p:nvSpPr>
        <p:spPr/>
        <p:txBody>
          <a:bodyPr rtlCol="0"/>
          <a:lstStyle/>
          <a:p>
            <a:fld id="{98D4CA90-FFAD-EC4C-A3E8-EED97E82CF19}"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7F64F66-6D39-5F40-B4F7-6088D1D3AED7}" type="datetimeFigureOut">
              <a:rPr lang="en-US" smtClean="0"/>
              <a:pPr/>
              <a:t>8/22/16</a:t>
            </a:fld>
            <a:endParaRPr lang="en-US" dirty="0"/>
          </a:p>
        </p:txBody>
      </p:sp>
      <p:sp>
        <p:nvSpPr>
          <p:cNvPr id="12" name="Slide Number Placeholder 11"/>
          <p:cNvSpPr>
            <a:spLocks noGrp="1"/>
          </p:cNvSpPr>
          <p:nvPr>
            <p:ph type="sldNum" sz="quarter" idx="16"/>
          </p:nvPr>
        </p:nvSpPr>
        <p:spPr/>
        <p:txBody>
          <a:bodyPr rtlCol="0"/>
          <a:lstStyle/>
          <a:p>
            <a:fld id="{98D4CA90-FFAD-EC4C-A3E8-EED97E82CF19}"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F64F66-6D39-5F40-B4F7-6088D1D3AED7}" type="datetimeFigureOut">
              <a:rPr lang="en-US" smtClean="0"/>
              <a:pPr/>
              <a:t>8/22/16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8D4CA90-FFAD-EC4C-A3E8-EED97E82CF1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64F66-6D39-5F40-B4F7-6088D1D3AED7}" type="datetimeFigureOut">
              <a:rPr lang="en-US" smtClean="0"/>
              <a:pPr/>
              <a:t>8/22/16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8D4CA90-FFAD-EC4C-A3E8-EED97E82CF1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7F64F66-6D39-5F40-B4F7-6088D1D3AED7}" type="datetimeFigureOut">
              <a:rPr lang="en-US" smtClean="0"/>
              <a:pPr/>
              <a:t>8/22/16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8D4CA90-FFAD-EC4C-A3E8-EED97E82CF1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C7F64F66-6D39-5F40-B4F7-6088D1D3AED7}" type="datetimeFigureOut">
              <a:rPr lang="en-US" smtClean="0"/>
              <a:pPr/>
              <a:t>8/22/16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8D4CA90-FFAD-EC4C-A3E8-EED97E82CF19}"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7F64F66-6D39-5F40-B4F7-6088D1D3AED7}" type="datetimeFigureOut">
              <a:rPr lang="en-US" smtClean="0"/>
              <a:pPr/>
              <a:t>8/22/16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8D4CA90-FFAD-EC4C-A3E8-EED97E82CF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dirty="0" smtClean="0">
                <a:latin typeface="Stencil Std"/>
                <a:cs typeface="Stencil Std"/>
              </a:rPr>
              <a:t>Sculpture</a:t>
            </a:r>
            <a:endParaRPr lang="en-US" sz="7200" dirty="0">
              <a:latin typeface="Stencil Std"/>
              <a:cs typeface="Stencil Std"/>
            </a:endParaRPr>
          </a:p>
        </p:txBody>
      </p:sp>
      <p:sp>
        <p:nvSpPr>
          <p:cNvPr id="3" name="Subtitle 2"/>
          <p:cNvSpPr>
            <a:spLocks noGrp="1"/>
          </p:cNvSpPr>
          <p:nvPr>
            <p:ph type="subTitle" idx="1"/>
          </p:nvPr>
        </p:nvSpPr>
        <p:spPr/>
        <p:txBody>
          <a:bodyPr/>
          <a:lstStyle/>
          <a:p>
            <a:r>
              <a:rPr lang="en-US" dirty="0" smtClean="0"/>
              <a:t>Shaping Space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Remember art is visual communication. </a:t>
            </a:r>
          </a:p>
          <a:p>
            <a:r>
              <a:rPr lang="en-US" dirty="0" smtClean="0"/>
              <a:t>What are you trying to communicate through your art ? </a:t>
            </a:r>
            <a:endParaRPr lang="en-US" dirty="0"/>
          </a:p>
        </p:txBody>
      </p:sp>
      <p:sp>
        <p:nvSpPr>
          <p:cNvPr id="3" name="Title 2"/>
          <p:cNvSpPr>
            <a:spLocks noGrp="1"/>
          </p:cNvSpPr>
          <p:nvPr>
            <p:ph type="title"/>
          </p:nvPr>
        </p:nvSpPr>
        <p:spPr/>
        <p:txBody>
          <a:bodyPr/>
          <a:lstStyle/>
          <a:p>
            <a:r>
              <a:rPr lang="en-US" dirty="0" smtClean="0"/>
              <a:t>What to Make…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that?</a:t>
            </a:r>
            <a:endParaRPr lang="en-US" dirty="0"/>
          </a:p>
        </p:txBody>
      </p:sp>
      <p:sp>
        <p:nvSpPr>
          <p:cNvPr id="3" name="Content Placeholder 2"/>
          <p:cNvSpPr>
            <a:spLocks noGrp="1"/>
          </p:cNvSpPr>
          <p:nvPr>
            <p:ph sz="quarter" idx="2"/>
          </p:nvPr>
        </p:nvSpPr>
        <p:spPr/>
        <p:txBody>
          <a:bodyPr>
            <a:normAutofit fontScale="92500" lnSpcReduction="10000"/>
          </a:bodyPr>
          <a:lstStyle/>
          <a:p>
            <a:r>
              <a:rPr lang="en-US" dirty="0" smtClean="0"/>
              <a:t>Are you trying to make your sculpture look like something from real life ? </a:t>
            </a:r>
          </a:p>
          <a:p>
            <a:r>
              <a:rPr lang="en-US" dirty="0" smtClean="0"/>
              <a:t>If so many sketches and studies are required to ensure that your subject remains true to form and detail.</a:t>
            </a:r>
            <a:endParaRPr lang="en-US" dirty="0"/>
          </a:p>
        </p:txBody>
      </p:sp>
      <p:sp>
        <p:nvSpPr>
          <p:cNvPr id="4" name="Content Placeholder 3"/>
          <p:cNvSpPr>
            <a:spLocks noGrp="1"/>
          </p:cNvSpPr>
          <p:nvPr>
            <p:ph sz="quarter" idx="4"/>
          </p:nvPr>
        </p:nvSpPr>
        <p:spPr/>
        <p:txBody>
          <a:bodyPr>
            <a:normAutofit fontScale="70000" lnSpcReduction="20000"/>
          </a:bodyPr>
          <a:lstStyle/>
          <a:p>
            <a:r>
              <a:rPr lang="en-US" dirty="0" smtClean="0"/>
              <a:t>Are you trying to make your sculpture more expressive (look like a feeling)?</a:t>
            </a:r>
          </a:p>
          <a:p>
            <a:r>
              <a:rPr lang="en-US" dirty="0" smtClean="0"/>
              <a:t>Are you not basing your sculpture off of anything in real life?</a:t>
            </a:r>
          </a:p>
          <a:p>
            <a:r>
              <a:rPr lang="en-US" dirty="0" smtClean="0"/>
              <a:t>If so you will still need to do sketches to plan out your work before hand but more attention to the elements and principles of design will be important to make your sculpture successful. </a:t>
            </a:r>
            <a:endParaRPr lang="en-US" dirty="0"/>
          </a:p>
        </p:txBody>
      </p:sp>
      <p:sp>
        <p:nvSpPr>
          <p:cNvPr id="5" name="Text Placeholder 4"/>
          <p:cNvSpPr>
            <a:spLocks noGrp="1"/>
          </p:cNvSpPr>
          <p:nvPr>
            <p:ph type="body" sz="quarter" idx="1"/>
          </p:nvPr>
        </p:nvSpPr>
        <p:spPr/>
        <p:txBody>
          <a:bodyPr/>
          <a:lstStyle/>
          <a:p>
            <a:r>
              <a:rPr lang="en-US" dirty="0" smtClean="0"/>
              <a:t>Representational</a:t>
            </a:r>
            <a:endParaRPr lang="en-US" dirty="0"/>
          </a:p>
        </p:txBody>
      </p:sp>
      <p:sp>
        <p:nvSpPr>
          <p:cNvPr id="6" name="Text Placeholder 5"/>
          <p:cNvSpPr>
            <a:spLocks noGrp="1"/>
          </p:cNvSpPr>
          <p:nvPr>
            <p:ph type="body" sz="quarter" idx="3"/>
          </p:nvPr>
        </p:nvSpPr>
        <p:spPr/>
        <p:txBody>
          <a:bodyPr/>
          <a:lstStyle/>
          <a:p>
            <a:r>
              <a:rPr lang="en-US" dirty="0" smtClean="0"/>
              <a:t>Non- Representational</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mutt-fountain.jpg"/>
          <p:cNvPicPr>
            <a:picLocks noGrp="1" noChangeAspect="1"/>
          </p:cNvPicPr>
          <p:nvPr>
            <p:ph sz="quarter" idx="2"/>
          </p:nvPr>
        </p:nvPicPr>
        <p:blipFill>
          <a:blip r:embed="rId2"/>
          <a:srcRect l="-14564" r="-14564"/>
          <a:stretch>
            <a:fillRect/>
          </a:stretch>
        </p:blipFill>
        <p:spPr/>
      </p:pic>
      <p:pic>
        <p:nvPicPr>
          <p:cNvPr id="8" name="Content Placeholder 7" descr="alexander-calder-mobile.jpg"/>
          <p:cNvPicPr>
            <a:picLocks noGrp="1" noChangeAspect="1"/>
          </p:cNvPicPr>
          <p:nvPr>
            <p:ph sz="quarter" idx="4"/>
          </p:nvPr>
        </p:nvPicPr>
        <p:blipFill>
          <a:blip r:embed="rId3"/>
          <a:srcRect t="-9902" b="-9902"/>
          <a:stretch>
            <a:fillRect/>
          </a:stretch>
        </p:blipFill>
        <p:spPr/>
      </p:pic>
      <p:sp>
        <p:nvSpPr>
          <p:cNvPr id="5" name="Text Placeholder 4"/>
          <p:cNvSpPr>
            <a:spLocks noGrp="1"/>
          </p:cNvSpPr>
          <p:nvPr>
            <p:ph type="body" sz="quarter" idx="1"/>
          </p:nvPr>
        </p:nvSpPr>
        <p:spPr/>
        <p:txBody>
          <a:bodyPr/>
          <a:lstStyle/>
          <a:p>
            <a:r>
              <a:rPr lang="en-US" dirty="0" smtClean="0"/>
              <a:t>Representational</a:t>
            </a:r>
            <a:endParaRPr lang="en-US" dirty="0"/>
          </a:p>
        </p:txBody>
      </p:sp>
      <p:sp>
        <p:nvSpPr>
          <p:cNvPr id="6" name="Text Placeholder 5"/>
          <p:cNvSpPr>
            <a:spLocks noGrp="1"/>
          </p:cNvSpPr>
          <p:nvPr>
            <p:ph type="body" sz="quarter" idx="3"/>
          </p:nvPr>
        </p:nvSpPr>
        <p:spPr/>
        <p:txBody>
          <a:bodyPr/>
          <a:lstStyle/>
          <a:p>
            <a:r>
              <a:rPr lang="en-US" dirty="0" smtClean="0"/>
              <a:t>Non- Representational</a:t>
            </a:r>
            <a:endParaRPr lang="en-US" dirty="0"/>
          </a:p>
        </p:txBody>
      </p:sp>
      <p:sp>
        <p:nvSpPr>
          <p:cNvPr id="9" name="TextBox 8"/>
          <p:cNvSpPr txBox="1"/>
          <p:nvPr/>
        </p:nvSpPr>
        <p:spPr>
          <a:xfrm>
            <a:off x="4800600" y="6023019"/>
            <a:ext cx="3886200" cy="369332"/>
          </a:xfrm>
          <a:prstGeom prst="rect">
            <a:avLst/>
          </a:prstGeom>
          <a:noFill/>
        </p:spPr>
        <p:txBody>
          <a:bodyPr wrap="square" rtlCol="0">
            <a:spAutoFit/>
          </a:bodyPr>
          <a:lstStyle/>
          <a:p>
            <a:r>
              <a:rPr lang="en-US" dirty="0" smtClean="0"/>
              <a:t>Alexander Calder - Mobile</a:t>
            </a:r>
            <a:endParaRPr lang="en-US" dirty="0"/>
          </a:p>
        </p:txBody>
      </p:sp>
      <p:sp>
        <p:nvSpPr>
          <p:cNvPr id="10" name="TextBox 9"/>
          <p:cNvSpPr txBox="1"/>
          <p:nvPr/>
        </p:nvSpPr>
        <p:spPr>
          <a:xfrm>
            <a:off x="1068704" y="6026645"/>
            <a:ext cx="1780881" cy="369332"/>
          </a:xfrm>
          <a:prstGeom prst="rect">
            <a:avLst/>
          </a:prstGeom>
          <a:noFill/>
        </p:spPr>
        <p:txBody>
          <a:bodyPr wrap="none" rtlCol="0">
            <a:spAutoFit/>
          </a:bodyPr>
          <a:lstStyle/>
          <a:p>
            <a:r>
              <a:rPr lang="en-US" dirty="0" smtClean="0"/>
              <a:t>R. Mutt - Fountain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Sketches are important to work out your idea before you start working in your material of choice, remember… materials are precious and you don’t want to waste them by continuously making bad art and having to start over again. </a:t>
            </a:r>
          </a:p>
          <a:p>
            <a:r>
              <a:rPr lang="en-US" u="sng" dirty="0" smtClean="0"/>
              <a:t>Maquette- </a:t>
            </a:r>
            <a:r>
              <a:rPr lang="en-US" dirty="0" smtClean="0"/>
              <a:t>sculptors often times make a small scale version of their sculpture in modeling clay, paper, or other cheep material. This is a great way to practice making the form, but not spending too much time on it.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Cast bronze 1974</a:t>
            </a:r>
            <a:endParaRPr lang="en-US" dirty="0"/>
          </a:p>
        </p:txBody>
      </p:sp>
      <p:sp>
        <p:nvSpPr>
          <p:cNvPr id="3" name="Title 2"/>
          <p:cNvSpPr>
            <a:spLocks noGrp="1"/>
          </p:cNvSpPr>
          <p:nvPr>
            <p:ph type="title"/>
          </p:nvPr>
        </p:nvSpPr>
        <p:spPr/>
        <p:txBody>
          <a:bodyPr/>
          <a:lstStyle/>
          <a:p>
            <a:r>
              <a:rPr lang="en-US" dirty="0" smtClean="0"/>
              <a:t>Henry Moore</a:t>
            </a:r>
            <a:endParaRPr lang="en-US" dirty="0"/>
          </a:p>
        </p:txBody>
      </p:sp>
      <p:pic>
        <p:nvPicPr>
          <p:cNvPr id="5" name="Picture Placeholder 4" descr="henrymoore1974.jpg"/>
          <p:cNvPicPr>
            <a:picLocks noGrp="1" noChangeAspect="1"/>
          </p:cNvPicPr>
          <p:nvPr>
            <p:ph type="pic" idx="1"/>
          </p:nvPr>
        </p:nvPicPr>
        <p:blipFill>
          <a:blip r:embed="rId2"/>
          <a:srcRect l="-5968" r="-5968"/>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Glass in Botanical Garden Phoenix, AZ</a:t>
            </a:r>
            <a:endParaRPr lang="en-US" dirty="0"/>
          </a:p>
        </p:txBody>
      </p:sp>
      <p:sp>
        <p:nvSpPr>
          <p:cNvPr id="3" name="Title 2"/>
          <p:cNvSpPr>
            <a:spLocks noGrp="1"/>
          </p:cNvSpPr>
          <p:nvPr>
            <p:ph type="title"/>
          </p:nvPr>
        </p:nvSpPr>
        <p:spPr/>
        <p:txBody>
          <a:bodyPr/>
          <a:lstStyle/>
          <a:p>
            <a:r>
              <a:rPr lang="en-US" dirty="0" smtClean="0"/>
              <a:t>Dale </a:t>
            </a:r>
            <a:r>
              <a:rPr lang="en-US" dirty="0" err="1" smtClean="0"/>
              <a:t>Chihuly</a:t>
            </a:r>
            <a:endParaRPr lang="en-US" dirty="0"/>
          </a:p>
        </p:txBody>
      </p:sp>
      <p:pic>
        <p:nvPicPr>
          <p:cNvPr id="5" name="Picture Placeholder 4" descr="dale_chihuly_sculpture_phoenix_botanical_gardens.jpg"/>
          <p:cNvPicPr>
            <a:picLocks noGrp="1" noChangeAspect="1"/>
          </p:cNvPicPr>
          <p:nvPr>
            <p:ph type="pic" idx="1"/>
          </p:nvPr>
        </p:nvPicPr>
        <p:blipFill>
          <a:blip r:embed="rId2"/>
          <a:srcRect l="-10584" r="-10584"/>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Japanese Paper Folding</a:t>
            </a:r>
            <a:endParaRPr lang="en-US" dirty="0"/>
          </a:p>
        </p:txBody>
      </p:sp>
      <p:sp>
        <p:nvSpPr>
          <p:cNvPr id="3" name="Title 2"/>
          <p:cNvSpPr>
            <a:spLocks noGrp="1"/>
          </p:cNvSpPr>
          <p:nvPr>
            <p:ph type="title"/>
          </p:nvPr>
        </p:nvSpPr>
        <p:spPr/>
        <p:txBody>
          <a:bodyPr/>
          <a:lstStyle/>
          <a:p>
            <a:r>
              <a:rPr lang="en-US" dirty="0" smtClean="0"/>
              <a:t>Origami Crane</a:t>
            </a:r>
            <a:endParaRPr lang="en-US" dirty="0"/>
          </a:p>
        </p:txBody>
      </p:sp>
      <p:pic>
        <p:nvPicPr>
          <p:cNvPr id="5" name="Picture Placeholder 4" descr="Origami-crane.jpg"/>
          <p:cNvPicPr>
            <a:picLocks noGrp="1" noChangeAspect="1"/>
          </p:cNvPicPr>
          <p:nvPr>
            <p:ph type="pic" idx="1"/>
          </p:nvPr>
        </p:nvPicPr>
        <p:blipFill>
          <a:blip r:embed="rId2"/>
          <a:srcRect l="-16713" r="-16713"/>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"Silver Anemone necklace"</a:t>
            </a:r>
            <a:endParaRPr lang="en-US" dirty="0"/>
          </a:p>
        </p:txBody>
      </p:sp>
      <p:sp>
        <p:nvSpPr>
          <p:cNvPr id="3" name="Title 2"/>
          <p:cNvSpPr>
            <a:spLocks noGrp="1"/>
          </p:cNvSpPr>
          <p:nvPr>
            <p:ph type="title"/>
          </p:nvPr>
        </p:nvSpPr>
        <p:spPr/>
        <p:txBody>
          <a:bodyPr/>
          <a:lstStyle/>
          <a:p>
            <a:r>
              <a:rPr lang="en-US" dirty="0" err="1" smtClean="0"/>
              <a:t>Arline</a:t>
            </a:r>
            <a:r>
              <a:rPr lang="en-US" dirty="0" smtClean="0"/>
              <a:t> </a:t>
            </a:r>
            <a:r>
              <a:rPr lang="en-US" dirty="0" err="1" smtClean="0"/>
              <a:t>Fisch</a:t>
            </a:r>
            <a:endParaRPr lang="en-US" dirty="0"/>
          </a:p>
        </p:txBody>
      </p:sp>
      <p:pic>
        <p:nvPicPr>
          <p:cNvPr id="5" name="Picture Placeholder 4" descr="ArlineFisch_silver anemone.jpg"/>
          <p:cNvPicPr>
            <a:picLocks noGrp="1" noChangeAspect="1"/>
          </p:cNvPicPr>
          <p:nvPr>
            <p:ph type="pic" idx="1"/>
          </p:nvPr>
        </p:nvPicPr>
        <p:blipFill>
          <a:blip r:embed="rId2"/>
          <a:srcRect t="-4770" b="-4770"/>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Ceramic – 530 BC</a:t>
            </a:r>
            <a:endParaRPr lang="en-US" dirty="0"/>
          </a:p>
        </p:txBody>
      </p:sp>
      <p:sp>
        <p:nvSpPr>
          <p:cNvPr id="3" name="Title 2"/>
          <p:cNvSpPr>
            <a:spLocks noGrp="1"/>
          </p:cNvSpPr>
          <p:nvPr>
            <p:ph type="title"/>
          </p:nvPr>
        </p:nvSpPr>
        <p:spPr/>
        <p:txBody>
          <a:bodyPr/>
          <a:lstStyle/>
          <a:p>
            <a:r>
              <a:rPr lang="en-US" dirty="0" smtClean="0"/>
              <a:t>Greek Vase</a:t>
            </a:r>
            <a:endParaRPr lang="en-US" dirty="0"/>
          </a:p>
        </p:txBody>
      </p:sp>
      <p:pic>
        <p:nvPicPr>
          <p:cNvPr id="5" name="Picture Placeholder 4" descr="530bc greek vase.jpg"/>
          <p:cNvPicPr>
            <a:picLocks noGrp="1" noChangeAspect="1"/>
          </p:cNvPicPr>
          <p:nvPr>
            <p:ph type="pic" idx="1"/>
          </p:nvPr>
        </p:nvPicPr>
        <p:blipFill>
          <a:blip r:embed="rId2"/>
          <a:srcRect l="-66188" r="-66188"/>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 Vs. Fine Art</a:t>
            </a:r>
            <a:endParaRPr lang="en-US" dirty="0"/>
          </a:p>
        </p:txBody>
      </p:sp>
      <p:sp>
        <p:nvSpPr>
          <p:cNvPr id="3" name="Content Placeholder 2"/>
          <p:cNvSpPr>
            <a:spLocks noGrp="1"/>
          </p:cNvSpPr>
          <p:nvPr>
            <p:ph sz="quarter" idx="2"/>
          </p:nvPr>
        </p:nvSpPr>
        <p:spPr/>
        <p:txBody>
          <a:bodyPr>
            <a:normAutofit fontScale="70000" lnSpcReduction="20000"/>
          </a:bodyPr>
          <a:lstStyle/>
          <a:p>
            <a:r>
              <a:rPr lang="en-US" dirty="0" smtClean="0"/>
              <a:t>Traditionally artists were trained in guilds under a master artist in an apprenticeship. </a:t>
            </a:r>
          </a:p>
          <a:p>
            <a:r>
              <a:rPr lang="en-US" dirty="0" smtClean="0"/>
              <a:t>Today the apprentice system is all but extinct and craft has another meaning.</a:t>
            </a:r>
          </a:p>
          <a:p>
            <a:r>
              <a:rPr lang="en-US" dirty="0" smtClean="0"/>
              <a:t>Crafts today are generally considered to be at home projects or for young children.</a:t>
            </a:r>
          </a:p>
          <a:p>
            <a:r>
              <a:rPr lang="en-US" dirty="0" smtClean="0"/>
              <a:t>Many crafts can be purchased in ready to make kits and are easy DIY projects.</a:t>
            </a:r>
            <a:endParaRPr lang="en-US" dirty="0"/>
          </a:p>
        </p:txBody>
      </p:sp>
      <p:sp>
        <p:nvSpPr>
          <p:cNvPr id="4" name="Content Placeholder 3"/>
          <p:cNvSpPr>
            <a:spLocks noGrp="1"/>
          </p:cNvSpPr>
          <p:nvPr>
            <p:ph sz="quarter" idx="4"/>
          </p:nvPr>
        </p:nvSpPr>
        <p:spPr/>
        <p:txBody>
          <a:bodyPr>
            <a:normAutofit fontScale="70000" lnSpcReduction="20000"/>
          </a:bodyPr>
          <a:lstStyle/>
          <a:p>
            <a:r>
              <a:rPr lang="en-US" dirty="0" smtClean="0"/>
              <a:t>Fine artists today are trained in universities in bachelor and master of arts programs. </a:t>
            </a:r>
          </a:p>
          <a:p>
            <a:r>
              <a:rPr lang="en-US" dirty="0" smtClean="0"/>
              <a:t>Breaking into the “fine art” world is extremely difficult. </a:t>
            </a:r>
          </a:p>
          <a:p>
            <a:r>
              <a:rPr lang="en-US" dirty="0" smtClean="0"/>
              <a:t>What is considered to be fine art is determined by a small number of people with years of training and expertise.</a:t>
            </a:r>
          </a:p>
          <a:p>
            <a:r>
              <a:rPr lang="en-US" dirty="0" smtClean="0"/>
              <a:t>Fine art is displayed in museums and private collections typically with an admittance fee to public. </a:t>
            </a:r>
            <a:endParaRPr lang="en-US" dirty="0"/>
          </a:p>
        </p:txBody>
      </p:sp>
      <p:sp>
        <p:nvSpPr>
          <p:cNvPr id="5" name="Text Placeholder 4"/>
          <p:cNvSpPr>
            <a:spLocks noGrp="1"/>
          </p:cNvSpPr>
          <p:nvPr>
            <p:ph type="body" sz="quarter" idx="1"/>
          </p:nvPr>
        </p:nvSpPr>
        <p:spPr/>
        <p:txBody>
          <a:bodyPr/>
          <a:lstStyle/>
          <a:p>
            <a:r>
              <a:rPr lang="en-US" dirty="0" smtClean="0"/>
              <a:t>Craft</a:t>
            </a:r>
            <a:endParaRPr lang="en-US" dirty="0"/>
          </a:p>
        </p:txBody>
      </p:sp>
      <p:sp>
        <p:nvSpPr>
          <p:cNvPr id="6" name="Text Placeholder 5"/>
          <p:cNvSpPr>
            <a:spLocks noGrp="1"/>
          </p:cNvSpPr>
          <p:nvPr>
            <p:ph type="body" sz="quarter" idx="3"/>
          </p:nvPr>
        </p:nvSpPr>
        <p:spPr/>
        <p:txBody>
          <a:bodyPr/>
          <a:lstStyle/>
          <a:p>
            <a:r>
              <a:rPr lang="en-US" dirty="0" smtClean="0"/>
              <a:t>Fine Art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dirty="0"/>
          </a:p>
        </p:txBody>
      </p:sp>
      <p:sp>
        <p:nvSpPr>
          <p:cNvPr id="3" name="Title 2"/>
          <p:cNvSpPr>
            <a:spLocks noGrp="1"/>
          </p:cNvSpPr>
          <p:nvPr>
            <p:ph type="title"/>
          </p:nvPr>
        </p:nvSpPr>
        <p:spPr/>
        <p:txBody>
          <a:bodyPr/>
          <a:lstStyle/>
          <a:p>
            <a:r>
              <a:rPr lang="en-US" dirty="0" smtClean="0"/>
              <a:t>Fence in Asheville, NC</a:t>
            </a:r>
            <a:endParaRPr lang="en-US" dirty="0"/>
          </a:p>
        </p:txBody>
      </p:sp>
      <p:pic>
        <p:nvPicPr>
          <p:cNvPr id="5" name="Picture Placeholder 4" descr="IMG_3675.jpg"/>
          <p:cNvPicPr>
            <a:picLocks noGrp="1" noChangeAspect="1"/>
          </p:cNvPicPr>
          <p:nvPr>
            <p:ph type="pic" idx="1"/>
          </p:nvPr>
        </p:nvPicPr>
        <p:blipFill>
          <a:blip r:embed="rId2"/>
          <a:srcRect l="-5328" r="-5328"/>
          <a:stretch>
            <a:fillRect/>
          </a:stretch>
        </p:blip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mtClean="0"/>
              <a:t>Happy sculpting!</a:t>
            </a:r>
            <a:endParaRPr lang="en-US"/>
          </a:p>
        </p:txBody>
      </p:sp>
      <p:sp>
        <p:nvSpPr>
          <p:cNvPr id="3" name="Title 2"/>
          <p:cNvSpPr>
            <a:spLocks noGrp="1"/>
          </p:cNvSpPr>
          <p:nvPr>
            <p:ph type="title"/>
          </p:nvPr>
        </p:nvSpPr>
        <p:spPr/>
        <p:txBody>
          <a:bodyPr>
            <a:normAutofit/>
          </a:bodyPr>
          <a:lstStyle/>
          <a:p>
            <a:r>
              <a:rPr lang="en-US" dirty="0" smtClean="0"/>
              <a:t>What will you make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Sculpture?</a:t>
            </a:r>
            <a:endParaRPr lang="en-US" dirty="0"/>
          </a:p>
        </p:txBody>
      </p:sp>
      <p:sp>
        <p:nvSpPr>
          <p:cNvPr id="3" name="Text Placeholder 2"/>
          <p:cNvSpPr>
            <a:spLocks noGrp="1"/>
          </p:cNvSpPr>
          <p:nvPr>
            <p:ph type="body" idx="2"/>
          </p:nvPr>
        </p:nvSpPr>
        <p:spPr/>
        <p:txBody>
          <a:bodyPr/>
          <a:lstStyle/>
          <a:p>
            <a:r>
              <a:rPr lang="en-US" dirty="0" smtClean="0"/>
              <a:t>How the artist shapes space… </a:t>
            </a:r>
            <a:endParaRPr lang="en-US" dirty="0"/>
          </a:p>
        </p:txBody>
      </p:sp>
      <p:sp>
        <p:nvSpPr>
          <p:cNvPr id="4" name="Content Placeholder 3"/>
          <p:cNvSpPr>
            <a:spLocks noGrp="1"/>
          </p:cNvSpPr>
          <p:nvPr>
            <p:ph sz="quarter" idx="1"/>
          </p:nvPr>
        </p:nvSpPr>
        <p:spPr/>
        <p:txBody>
          <a:bodyPr>
            <a:normAutofit fontScale="85000" lnSpcReduction="10000"/>
          </a:bodyPr>
          <a:lstStyle/>
          <a:p>
            <a:r>
              <a:rPr lang="en-US" dirty="0" smtClean="0"/>
              <a:t>A branch of the </a:t>
            </a:r>
            <a:r>
              <a:rPr lang="en-US" dirty="0" smtClean="0">
                <a:solidFill>
                  <a:srgbClr val="FFFFFF"/>
                </a:solidFill>
              </a:rPr>
              <a:t>visual arts </a:t>
            </a:r>
            <a:r>
              <a:rPr lang="en-US" dirty="0" smtClean="0"/>
              <a:t>that operates in three dimensions. </a:t>
            </a:r>
          </a:p>
          <a:p>
            <a:r>
              <a:rPr lang="en-US" dirty="0" smtClean="0"/>
              <a:t>Sculptural processes originally used </a:t>
            </a:r>
            <a:r>
              <a:rPr lang="en-US" b="1" u="sng" dirty="0" smtClean="0"/>
              <a:t>carving</a:t>
            </a:r>
            <a:r>
              <a:rPr lang="en-US" dirty="0" smtClean="0"/>
              <a:t> (the removal of material) and </a:t>
            </a:r>
            <a:r>
              <a:rPr lang="en-US" b="1" u="sng" dirty="0" smtClean="0"/>
              <a:t>modeling</a:t>
            </a:r>
            <a:r>
              <a:rPr lang="en-US" dirty="0" smtClean="0"/>
              <a:t> (the addition of material, as clay), in stone, metal, ceramics, wood and other materials but, since modernism, shifts in sculptural process led to an almost complete freedom of materials and process. </a:t>
            </a:r>
          </a:p>
          <a:p>
            <a:r>
              <a:rPr lang="en-US" dirty="0" smtClean="0"/>
              <a:t>A wide variety of materials may be worked by removal such as carving, assembled by welding, modeling, molded, or cast.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Sculptures Purpose</a:t>
            </a:r>
            <a:endParaRPr lang="en-US" dirty="0"/>
          </a:p>
        </p:txBody>
      </p:sp>
      <p:sp>
        <p:nvSpPr>
          <p:cNvPr id="3" name="Content Placeholder 2"/>
          <p:cNvSpPr>
            <a:spLocks noGrp="1"/>
          </p:cNvSpPr>
          <p:nvPr>
            <p:ph sz="quarter" idx="2"/>
          </p:nvPr>
        </p:nvSpPr>
        <p:spPr/>
        <p:txBody>
          <a:bodyPr>
            <a:normAutofit fontScale="70000" lnSpcReduction="20000"/>
          </a:bodyPr>
          <a:lstStyle/>
          <a:p>
            <a:r>
              <a:rPr lang="en-US" dirty="0" smtClean="0"/>
              <a:t>Sculpture is created to serve a </a:t>
            </a:r>
            <a:r>
              <a:rPr lang="en-US" u="sng" dirty="0" smtClean="0"/>
              <a:t>usable</a:t>
            </a:r>
            <a:r>
              <a:rPr lang="en-US" dirty="0" smtClean="0"/>
              <a:t> purpose.</a:t>
            </a:r>
          </a:p>
          <a:p>
            <a:r>
              <a:rPr lang="en-US" dirty="0" smtClean="0"/>
              <a:t>Examples include (not limited to…): </a:t>
            </a:r>
          </a:p>
          <a:p>
            <a:pPr>
              <a:buNone/>
            </a:pPr>
            <a:r>
              <a:rPr lang="en-US" dirty="0" smtClean="0"/>
              <a:t>		dinnerware</a:t>
            </a:r>
          </a:p>
          <a:p>
            <a:pPr>
              <a:buNone/>
            </a:pPr>
            <a:r>
              <a:rPr lang="en-US" dirty="0" smtClean="0"/>
              <a:t>		furniture</a:t>
            </a:r>
          </a:p>
          <a:p>
            <a:pPr>
              <a:buNone/>
            </a:pPr>
            <a:r>
              <a:rPr lang="en-US" dirty="0" smtClean="0"/>
              <a:t>		homes</a:t>
            </a:r>
          </a:p>
          <a:p>
            <a:pPr>
              <a:buNone/>
            </a:pPr>
            <a:r>
              <a:rPr lang="en-US" dirty="0" smtClean="0"/>
              <a:t>		jewelry</a:t>
            </a:r>
          </a:p>
          <a:p>
            <a:pPr>
              <a:buNone/>
            </a:pPr>
            <a:r>
              <a:rPr lang="en-US" dirty="0" smtClean="0"/>
              <a:t>		masks</a:t>
            </a:r>
          </a:p>
          <a:p>
            <a:pPr>
              <a:buNone/>
            </a:pPr>
            <a:r>
              <a:rPr lang="en-US" dirty="0" smtClean="0"/>
              <a:t>		tiles</a:t>
            </a:r>
          </a:p>
          <a:p>
            <a:pPr>
              <a:buNone/>
            </a:pPr>
            <a:r>
              <a:rPr lang="en-US" dirty="0" smtClean="0"/>
              <a:t>		vases</a:t>
            </a:r>
            <a:endParaRPr lang="en-US" dirty="0"/>
          </a:p>
        </p:txBody>
      </p:sp>
      <p:sp>
        <p:nvSpPr>
          <p:cNvPr id="4" name="Content Placeholder 3"/>
          <p:cNvSpPr>
            <a:spLocks noGrp="1"/>
          </p:cNvSpPr>
          <p:nvPr>
            <p:ph sz="quarter" idx="4"/>
          </p:nvPr>
        </p:nvSpPr>
        <p:spPr/>
        <p:txBody>
          <a:bodyPr>
            <a:normAutofit fontScale="77500" lnSpcReduction="20000"/>
          </a:bodyPr>
          <a:lstStyle/>
          <a:p>
            <a:r>
              <a:rPr lang="en-US" dirty="0" smtClean="0"/>
              <a:t>Sculpture is created purely for aesthetic purposes. * Made to look at.</a:t>
            </a:r>
          </a:p>
          <a:p>
            <a:r>
              <a:rPr lang="en-US" dirty="0" smtClean="0"/>
              <a:t>Examples include (not limited to…):</a:t>
            </a:r>
          </a:p>
          <a:p>
            <a:pPr>
              <a:buNone/>
            </a:pPr>
            <a:r>
              <a:rPr lang="en-US" dirty="0" smtClean="0"/>
              <a:t>		wall hangings</a:t>
            </a:r>
          </a:p>
          <a:p>
            <a:pPr>
              <a:buNone/>
            </a:pPr>
            <a:r>
              <a:rPr lang="en-US" dirty="0" smtClean="0"/>
              <a:t>		garden sculptures</a:t>
            </a:r>
          </a:p>
          <a:p>
            <a:pPr>
              <a:buNone/>
            </a:pPr>
            <a:r>
              <a:rPr lang="en-US" dirty="0" smtClean="0"/>
              <a:t>		installations</a:t>
            </a:r>
          </a:p>
          <a:p>
            <a:pPr>
              <a:buNone/>
            </a:pPr>
            <a:r>
              <a:rPr lang="en-US" dirty="0" smtClean="0"/>
              <a:t>		outdoor monuments</a:t>
            </a:r>
          </a:p>
          <a:p>
            <a:pPr>
              <a:buNone/>
            </a:pPr>
            <a:r>
              <a:rPr lang="en-US" dirty="0" smtClean="0"/>
              <a:t>		figurines/ figure</a:t>
            </a:r>
          </a:p>
        </p:txBody>
      </p:sp>
      <p:sp>
        <p:nvSpPr>
          <p:cNvPr id="5" name="Text Placeholder 4"/>
          <p:cNvSpPr>
            <a:spLocks noGrp="1"/>
          </p:cNvSpPr>
          <p:nvPr>
            <p:ph type="body" sz="quarter" idx="1"/>
          </p:nvPr>
        </p:nvSpPr>
        <p:spPr/>
        <p:txBody>
          <a:bodyPr>
            <a:normAutofit/>
          </a:bodyPr>
          <a:lstStyle/>
          <a:p>
            <a:r>
              <a:rPr lang="en-US" dirty="0" smtClean="0"/>
              <a:t>Functional 		vs.</a:t>
            </a:r>
            <a:endParaRPr lang="en-US" dirty="0"/>
          </a:p>
        </p:txBody>
      </p:sp>
      <p:sp>
        <p:nvSpPr>
          <p:cNvPr id="6" name="Text Placeholder 5"/>
          <p:cNvSpPr>
            <a:spLocks noGrp="1"/>
          </p:cNvSpPr>
          <p:nvPr>
            <p:ph type="body" sz="quarter" idx="3"/>
          </p:nvPr>
        </p:nvSpPr>
        <p:spPr/>
        <p:txBody>
          <a:bodyPr/>
          <a:lstStyle/>
          <a:p>
            <a:r>
              <a:rPr lang="en-US" dirty="0" smtClean="0"/>
              <a:t>Non- Functional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SUGallery100413b008_lg.jpg"/>
          <p:cNvPicPr>
            <a:picLocks noGrp="1" noChangeAspect="1"/>
          </p:cNvPicPr>
          <p:nvPr>
            <p:ph sz="quarter" idx="2"/>
          </p:nvPr>
        </p:nvPicPr>
        <p:blipFill>
          <a:blip r:embed="rId2"/>
          <a:srcRect t="-14510" b="-14510"/>
          <a:stretch>
            <a:fillRect/>
          </a:stretch>
        </p:blipFill>
        <p:spPr/>
      </p:pic>
      <p:pic>
        <p:nvPicPr>
          <p:cNvPr id="8" name="Content Placeholder 7" descr="Michelangelos_David.jpg"/>
          <p:cNvPicPr>
            <a:picLocks noGrp="1" noChangeAspect="1"/>
          </p:cNvPicPr>
          <p:nvPr>
            <p:ph sz="quarter" idx="4"/>
          </p:nvPr>
        </p:nvPicPr>
        <p:blipFill>
          <a:blip r:embed="rId3"/>
          <a:srcRect l="-22340" r="-22340"/>
          <a:stretch>
            <a:fillRect/>
          </a:stretch>
        </p:blipFill>
        <p:spPr/>
      </p:pic>
      <p:sp>
        <p:nvSpPr>
          <p:cNvPr id="5" name="Text Placeholder 4"/>
          <p:cNvSpPr>
            <a:spLocks noGrp="1"/>
          </p:cNvSpPr>
          <p:nvPr>
            <p:ph type="body" sz="quarter" idx="1"/>
          </p:nvPr>
        </p:nvSpPr>
        <p:spPr/>
        <p:txBody>
          <a:bodyPr>
            <a:normAutofit lnSpcReduction="10000"/>
          </a:bodyPr>
          <a:lstStyle/>
          <a:p>
            <a:r>
              <a:rPr lang="en-US" dirty="0" smtClean="0"/>
              <a:t>Functional</a:t>
            </a:r>
          </a:p>
          <a:p>
            <a:r>
              <a:rPr lang="en-US" sz="1200" dirty="0" smtClean="0"/>
              <a:t>Student Mugs</a:t>
            </a:r>
            <a:endParaRPr lang="en-US" sz="1200" dirty="0"/>
          </a:p>
        </p:txBody>
      </p:sp>
      <p:sp>
        <p:nvSpPr>
          <p:cNvPr id="6" name="Text Placeholder 5"/>
          <p:cNvSpPr>
            <a:spLocks noGrp="1"/>
          </p:cNvSpPr>
          <p:nvPr>
            <p:ph type="body" sz="quarter" idx="3"/>
          </p:nvPr>
        </p:nvSpPr>
        <p:spPr/>
        <p:txBody>
          <a:bodyPr>
            <a:normAutofit fontScale="92500" lnSpcReduction="10000"/>
          </a:bodyPr>
          <a:lstStyle/>
          <a:p>
            <a:r>
              <a:rPr lang="en-US" dirty="0" smtClean="0"/>
              <a:t>Non- Functional</a:t>
            </a:r>
          </a:p>
          <a:p>
            <a:r>
              <a:rPr lang="en-US" sz="1297" dirty="0" smtClean="0"/>
              <a:t>Michelangelo's David</a:t>
            </a:r>
            <a:endParaRPr lang="en-US" sz="129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and Size</a:t>
            </a:r>
            <a:endParaRPr lang="en-US" dirty="0"/>
          </a:p>
        </p:txBody>
      </p:sp>
      <p:sp>
        <p:nvSpPr>
          <p:cNvPr id="7" name="Content Placeholder 6"/>
          <p:cNvSpPr>
            <a:spLocks noGrp="1"/>
          </p:cNvSpPr>
          <p:nvPr>
            <p:ph sz="quarter" idx="1"/>
          </p:nvPr>
        </p:nvSpPr>
        <p:spPr/>
        <p:txBody>
          <a:bodyPr>
            <a:normAutofit fontScale="77500" lnSpcReduction="20000"/>
          </a:bodyPr>
          <a:lstStyle/>
          <a:p>
            <a:r>
              <a:rPr lang="en-US" dirty="0" smtClean="0"/>
              <a:t>Sculptor’s choice of material usually determines the size and scale of their work. </a:t>
            </a:r>
            <a:r>
              <a:rPr lang="en-US" u="sng" dirty="0" smtClean="0"/>
              <a:t>For Example:</a:t>
            </a:r>
          </a:p>
          <a:p>
            <a:r>
              <a:rPr lang="en-US" dirty="0" smtClean="0"/>
              <a:t>Silver-smithing and jewelry making materials are very expensive so most jewelers tend work on a small scale. </a:t>
            </a:r>
          </a:p>
          <a:p>
            <a:r>
              <a:rPr lang="en-US" dirty="0" smtClean="0"/>
              <a:t>Ceramic artists are limited to the size of their kiln. They may only make art work that can fit into their kiln to be fired. Or their work may be made in several pieces and then assembled together.</a:t>
            </a:r>
          </a:p>
          <a:p>
            <a:r>
              <a:rPr lang="en-US" dirty="0" smtClean="0"/>
              <a:t>Wood is a fairly cheep material and artists are only limited to their imagination as far as size and scale.  </a:t>
            </a:r>
          </a:p>
          <a:p>
            <a:r>
              <a:rPr lang="en-US" dirty="0" smtClean="0"/>
              <a:t>Many artists are using only recycled materials as the cost of consumable goods rise (you name it and someone has probably made a piece of art out of it) and again size limited to imagination.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and Mass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Volume is the defining characteristic of a sculpted work. The size and shape of a form give the sense of volume because it can be viewed from all sides.</a:t>
            </a:r>
          </a:p>
          <a:p>
            <a:r>
              <a:rPr lang="en-US" dirty="0" smtClean="0"/>
              <a:t>A simple form, such as an egg or pebble is a single three dimensional shape. This shape is a mass that has it’s own volume. </a:t>
            </a:r>
          </a:p>
          <a:p>
            <a:r>
              <a:rPr lang="en-US" dirty="0" smtClean="0"/>
              <a:t>More complex forms such as a human figure have several masses that make up the form. The whole figure can be regarded as several masses of differing volumes. </a:t>
            </a:r>
            <a:endParaRPr lang="en-US" dirty="0"/>
          </a:p>
        </p:txBody>
      </p:sp>
    </p:spTree>
    <p:extLst>
      <p:ext uri="{BB962C8B-B14F-4D97-AF65-F5344CB8AC3E}">
        <p14:creationId xmlns:p14="http://schemas.microsoft.com/office/powerpoint/2010/main" val="62619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Planes</a:t>
            </a:r>
            <a:endParaRPr lang="en-US" dirty="0"/>
          </a:p>
        </p:txBody>
      </p:sp>
      <p:sp>
        <p:nvSpPr>
          <p:cNvPr id="3" name="Content Placeholder 2"/>
          <p:cNvSpPr>
            <a:spLocks noGrp="1"/>
          </p:cNvSpPr>
          <p:nvPr>
            <p:ph sz="quarter" idx="1"/>
          </p:nvPr>
        </p:nvSpPr>
        <p:spPr/>
        <p:txBody>
          <a:bodyPr/>
          <a:lstStyle/>
          <a:p>
            <a:r>
              <a:rPr lang="en-US" dirty="0" smtClean="0"/>
              <a:t>A plane is two dimensional</a:t>
            </a:r>
          </a:p>
          <a:p>
            <a:r>
              <a:rPr lang="en-US" dirty="0" smtClean="0"/>
              <a:t>It can be the flat front of a box, the triangular side of a pyramid, or the curved plane of a cheek or forehead on a portrait. </a:t>
            </a:r>
          </a:p>
          <a:p>
            <a:r>
              <a:rPr lang="en-US" dirty="0" smtClean="0"/>
              <a:t>Before starting a sculpture it is sensible to visualize the form in terms of the major planes that will make up the sculpture from all sides. </a:t>
            </a:r>
            <a:endParaRPr lang="en-US" dirty="0"/>
          </a:p>
        </p:txBody>
      </p:sp>
    </p:spTree>
    <p:extLst>
      <p:ext uri="{BB962C8B-B14F-4D97-AF65-F5344CB8AC3E}">
        <p14:creationId xmlns:p14="http://schemas.microsoft.com/office/powerpoint/2010/main" val="348548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&amp; Surface</a:t>
            </a:r>
            <a:endParaRPr lang="en-US" dirty="0"/>
          </a:p>
        </p:txBody>
      </p:sp>
      <p:sp>
        <p:nvSpPr>
          <p:cNvPr id="3" name="Content Placeholder 2"/>
          <p:cNvSpPr>
            <a:spLocks noGrp="1"/>
          </p:cNvSpPr>
          <p:nvPr>
            <p:ph sz="quarter" idx="1"/>
          </p:nvPr>
        </p:nvSpPr>
        <p:spPr/>
        <p:txBody>
          <a:bodyPr/>
          <a:lstStyle/>
          <a:p>
            <a:r>
              <a:rPr lang="en-US" dirty="0" smtClean="0"/>
              <a:t>Line is used to create a sense of movement or shape.</a:t>
            </a:r>
          </a:p>
          <a:p>
            <a:r>
              <a:rPr lang="en-US" dirty="0" smtClean="0"/>
              <a:t>It is also important for armatures (like a skeleton underneath a type of media), if you don’t have the right structure your sculpture will not look correct.</a:t>
            </a:r>
          </a:p>
          <a:p>
            <a:r>
              <a:rPr lang="en-US" dirty="0" smtClean="0"/>
              <a:t>The surface of a sculpture will ultimately define the character of the final piece. </a:t>
            </a:r>
            <a:endParaRPr lang="en-US" dirty="0"/>
          </a:p>
        </p:txBody>
      </p:sp>
    </p:spTree>
    <p:extLst>
      <p:ext uri="{BB962C8B-B14F-4D97-AF65-F5344CB8AC3E}">
        <p14:creationId xmlns:p14="http://schemas.microsoft.com/office/powerpoint/2010/main" val="1071581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214</TotalTime>
  <Words>919</Words>
  <Application>Microsoft Macintosh PowerPoint</Application>
  <PresentationFormat>On-screen Show (4:3)</PresentationFormat>
  <Paragraphs>90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Sculpture</vt:lpstr>
      <vt:lpstr>Fence in Asheville, NC</vt:lpstr>
      <vt:lpstr>What is Sculpture?</vt:lpstr>
      <vt:lpstr>Sculptures Purpose</vt:lpstr>
      <vt:lpstr>PowerPoint Presentation</vt:lpstr>
      <vt:lpstr>Material and Size</vt:lpstr>
      <vt:lpstr>Volume and Mass</vt:lpstr>
      <vt:lpstr>Planes</vt:lpstr>
      <vt:lpstr>Line &amp; Surface</vt:lpstr>
      <vt:lpstr>What to Make…</vt:lpstr>
      <vt:lpstr>What is that?</vt:lpstr>
      <vt:lpstr>PowerPoint Presentation</vt:lpstr>
      <vt:lpstr>Planning</vt:lpstr>
      <vt:lpstr>Henry Moore</vt:lpstr>
      <vt:lpstr>Dale Chihuly</vt:lpstr>
      <vt:lpstr>Origami Crane</vt:lpstr>
      <vt:lpstr>Arline Fisch</vt:lpstr>
      <vt:lpstr>Greek Vase</vt:lpstr>
      <vt:lpstr>Craft Vs. Fine Art</vt:lpstr>
      <vt:lpstr>What will you make ?</vt:lpstr>
    </vt:vector>
  </TitlesOfParts>
  <Company>Western Michigan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Sculpture</dc:title>
  <dc:creator>Abigail Tucker</dc:creator>
  <cp:lastModifiedBy>Abigail Tucker Gravatt</cp:lastModifiedBy>
  <cp:revision>18</cp:revision>
  <dcterms:created xsi:type="dcterms:W3CDTF">2013-01-23T01:37:12Z</dcterms:created>
  <dcterms:modified xsi:type="dcterms:W3CDTF">2016-08-23T00:47:02Z</dcterms:modified>
</cp:coreProperties>
</file>